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9"/>
  </p:notesMasterIdLst>
  <p:sldIdLst>
    <p:sldId id="256" r:id="rId2"/>
    <p:sldId id="272" r:id="rId3"/>
    <p:sldId id="287" r:id="rId4"/>
    <p:sldId id="295" r:id="rId5"/>
    <p:sldId id="271" r:id="rId6"/>
    <p:sldId id="275" r:id="rId7"/>
    <p:sldId id="294" r:id="rId8"/>
    <p:sldId id="276" r:id="rId9"/>
    <p:sldId id="280" r:id="rId10"/>
    <p:sldId id="282" r:id="rId11"/>
    <p:sldId id="293" r:id="rId12"/>
    <p:sldId id="288" r:id="rId13"/>
    <p:sldId id="289" r:id="rId14"/>
    <p:sldId id="279" r:id="rId15"/>
    <p:sldId id="284" r:id="rId16"/>
    <p:sldId id="285" r:id="rId17"/>
    <p:sldId id="286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Quattrocento Sans" panose="020B0604020202020204" charset="0"/>
      <p:regular r:id="rId26"/>
      <p:bold r:id="rId27"/>
      <p:italic r:id="rId28"/>
      <p:boldItalic r:id="rId29"/>
    </p:embeddedFont>
  </p:embeddedFontLst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3" roundtripDataSignature="AMtx7mggHoppH+VSy9Froo0FD4njKORJw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0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8235"/>
    <a:srgbClr val="C55A11"/>
    <a:srgbClr val="C86724"/>
    <a:srgbClr val="D7AC8A"/>
    <a:srgbClr val="D9B57F"/>
    <a:srgbClr val="595959"/>
    <a:srgbClr val="8BCDA6"/>
    <a:srgbClr val="CB7FCD"/>
    <a:srgbClr val="E2DDD4"/>
    <a:srgbClr val="C9DA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249" autoAdjust="0"/>
  </p:normalViewPr>
  <p:slideViewPr>
    <p:cSldViewPr snapToGrid="0">
      <p:cViewPr varScale="1">
        <p:scale>
          <a:sx n="109" d="100"/>
          <a:sy n="109" d="100"/>
        </p:scale>
        <p:origin x="965" y="8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7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73" Type="http://customschemas.google.com/relationships/presentationmetadata" Target="metadata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77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4a61e30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4a61e30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r" rt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ליפות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את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המצגת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1A4A00AC-85A6-FE12-6F94-2BD88EFE6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EE8802E5-CC5A-7F87-668A-6AA72A841C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>
            <a:extLst>
              <a:ext uri="{FF2B5EF4-FFF2-40B4-BE49-F238E27FC236}">
                <a16:creationId xmlns:a16="http://schemas.microsoft.com/office/drawing/2014/main" id="{56AF2BB1-0976-AA35-241E-B89F50A168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7036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9973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3060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4330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71249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17088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5919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9147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>
                <a:solidFill>
                  <a:schemeClr val="dk1"/>
                </a:solidFill>
              </a:rPr>
              <a:t>זה הדבר שאמור לגרום לאחרים לעשות לכם </a:t>
            </a:r>
            <a:r>
              <a:rPr lang="en-US" dirty="0">
                <a:solidFill>
                  <a:schemeClr val="dk1"/>
                </a:solidFill>
              </a:rPr>
              <a:t>swipe</a:t>
            </a:r>
            <a:r>
              <a:rPr lang="he-IL" dirty="0">
                <a:solidFill>
                  <a:schemeClr val="dk1"/>
                </a:solidFill>
              </a:rPr>
              <a:t> כמו </a:t>
            </a:r>
            <a:r>
              <a:rPr lang="he-IL" dirty="0" err="1">
                <a:solidFill>
                  <a:schemeClr val="dk1"/>
                </a:solidFill>
              </a:rPr>
              <a:t>בטינדר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4270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7321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6121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2418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5662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1100" dirty="0"/>
              <a:t>Use in this project: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1100" dirty="0"/>
              <a:t>Identify latent themes in abstracts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1100" dirty="0"/>
              <a:t>Use topic proportions as features for classification</a:t>
            </a: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notebook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4332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494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52902-77FA-475B-BBCE-D1CC5BAE2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2C020-C59A-4A47-9615-37B2A54341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ED9C1-A08A-4CA1-973F-5ED5D4195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483CB-F84B-4C97-B33B-D34FA7E35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4B848-43D1-48D3-AE37-5B302CE0C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771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894BF-E825-4985-A5B9-1E7F3F73A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D5D680-C933-46AA-81CB-D7E573749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040D7-6DA9-483D-B7B9-97D4F1681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007E1-0C93-49A6-9202-51322C063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A5CEB-B883-4368-9D5D-C9C7FFBF6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17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BABB44-0781-412A-93FF-88180E215E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D0FE05-D840-4396-A132-DCB9C3300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E0DA1-F095-4DDB-99F8-522EC5BAE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220BD-0917-4FED-9E3C-40748B90F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03208-EE2F-4905-911D-E1856FFED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621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A2046-425C-4DB2-8F4E-48BD812A8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07EBD-4A9B-4107-BD7B-275886E70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7F39F-DBA0-4521-899A-08B77403B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DFBFC-F5CD-4327-82DB-7FBC94CA8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1C866-77DB-43E4-B1D2-4C84C033A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928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C6A66-E670-40A1-A902-EC59C6463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456A6F-FE4F-4FC6-940B-DD37194DC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03434-A1F9-49EF-9155-FDF02AB09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E9A0D-9B68-4D0E-BDFC-BBE39E39F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3CA63-7E8F-4104-85DE-F306ED1AC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341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9B685-E258-4777-A329-71D214513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679-6EDD-4F46-B7D7-5F0C75A09E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3B64CB-F225-4CD6-9A5B-C34C34FC87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EDEE3-0540-45B1-B6A8-5184707D8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0EEFD-05E6-4B77-9C03-E4C358789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09760-E460-4193-8C6B-48E63D157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902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D191A-BDC3-4587-B0FD-5B721D518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04DCD7-8D77-464C-B3F6-BBBD3E9B1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8ABBA-1D42-44AE-8EEC-DCFCC50FB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6004C5-AF1D-4957-ADFA-6AB485D294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B1F2D2-8699-4F78-BD8F-ED5ADA67FC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E19AC6-F89A-4F99-B763-BFD25302F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F3A2EB-2AF6-4C93-B7DA-6E070F854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D8FC21-11E0-4516-A35E-E2EC26A90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8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56F48-B4D7-4ED9-8761-60EC28A3A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65CB3-F634-4988-8435-DD88F6B45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53F7D6-8D62-4D6B-8F4C-984B09995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F37C2C-79E7-460A-BDA9-624690D8F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588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3AFD43-B02D-47CE-8F14-23535D5B8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9C1017-9ACC-462B-A997-80E544225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083B53-6ACD-43CE-AD46-93D4BFB3A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82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A4B70-FA2F-4E65-B918-A8385EDD2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EE862-2934-4929-8B34-ECF6E2B20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4D858-FC71-40E9-854B-F95B63B7B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1B060-5E1F-40FB-AFF3-C52D88D94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9A6BE-7C0F-4CEA-825E-DBD9980D4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F0A0C0-931A-4F3C-A066-20E42C37A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46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66AD0-E016-4E96-9137-6F358C00F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DDB41C-CD4A-477B-8D04-25EAF65D83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314602-42A7-4B29-8CFA-2E3B59D4B8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9B3FFC-D719-44A4-8CAF-443890174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ED7C3-9613-45DF-BEB1-ACC0E3B1B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65920-A41D-44DF-A992-16A194EBD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7616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DD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305100-6612-4FE6-B728-33C2A0EA3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F002E8-83BD-4199-892A-431527E73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31E1F-3CF3-4B3E-B3D0-EA36E8DE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CD4B7-9A36-4739-B6B3-8320D0F829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48066-0677-485C-AE4E-58D44DE017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22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4a61e3085_0_0"/>
          <p:cNvSpPr txBox="1">
            <a:spLocks noGrp="1"/>
          </p:cNvSpPr>
          <p:nvPr>
            <p:ph type="ctrTitle" idx="4294967295"/>
          </p:nvPr>
        </p:nvSpPr>
        <p:spPr>
          <a:xfrm>
            <a:off x="1233487" y="3735805"/>
            <a:ext cx="3560186" cy="1439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Quattrocento Sans"/>
              <a:buNone/>
            </a:pPr>
            <a:r>
              <a:rPr lang="en-US" sz="24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Nitzan</a:t>
            </a: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24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Ofer</a:t>
            </a: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209706803</a:t>
            </a:r>
            <a:endParaRPr sz="2400" b="1" dirty="0">
              <a:solidFill>
                <a:schemeClr val="accent2">
                  <a:lumMod val="40000"/>
                  <a:lumOff val="60000"/>
                </a:schemeClr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</a:pP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Danielle </a:t>
            </a:r>
            <a:r>
              <a:rPr lang="en-US" sz="24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Eldor</a:t>
            </a: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324955145</a:t>
            </a:r>
            <a:b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24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Shir</a:t>
            </a: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Bernstein 318155207</a:t>
            </a:r>
            <a:endParaRPr sz="2400" b="1" dirty="0">
              <a:solidFill>
                <a:schemeClr val="accent2">
                  <a:lumMod val="40000"/>
                  <a:lumOff val="60000"/>
                </a:schemeClr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8" name="Google Shape;88;g354a61e3085_0_0"/>
          <p:cNvSpPr txBox="1">
            <a:spLocks noGrp="1"/>
          </p:cNvSpPr>
          <p:nvPr>
            <p:ph type="subTitle" idx="4294967295"/>
          </p:nvPr>
        </p:nvSpPr>
        <p:spPr>
          <a:xfrm>
            <a:off x="1233487" y="486123"/>
            <a:ext cx="9725025" cy="305918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6000" b="1" dirty="0">
                <a:solidFill>
                  <a:srgbClr val="E2DDD4"/>
                </a:solidFill>
                <a:latin typeface="Quattrocento Sans"/>
                <a:sym typeface="Quattrocento Sans"/>
              </a:rPr>
              <a:t>Scientific Papers</a:t>
            </a:r>
            <a:br>
              <a:rPr lang="en-US" sz="6000" b="1" dirty="0">
                <a:solidFill>
                  <a:srgbClr val="E2DDD4"/>
                </a:solidFill>
                <a:latin typeface="Quattrocento Sans"/>
                <a:sym typeface="Quattrocento Sans"/>
              </a:rPr>
            </a:br>
            <a:r>
              <a:rPr lang="en-US" sz="6000" b="1" dirty="0">
                <a:solidFill>
                  <a:srgbClr val="E2DDD4"/>
                </a:solidFill>
                <a:latin typeface="Quattrocento Sans"/>
                <a:sym typeface="Quattrocento Sans"/>
              </a:rPr>
              <a:t>Abstract Classification</a:t>
            </a:r>
            <a:endParaRPr sz="6000" b="1" dirty="0">
              <a:solidFill>
                <a:srgbClr val="E2DDD4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6E3E405-45B5-4CBE-80B9-4B7F13BA5E3E}"/>
              </a:ext>
            </a:extLst>
          </p:cNvPr>
          <p:cNvCxnSpPr>
            <a:cxnSpLocks/>
          </p:cNvCxnSpPr>
          <p:nvPr/>
        </p:nvCxnSpPr>
        <p:spPr>
          <a:xfrm>
            <a:off x="1311564" y="3066472"/>
            <a:ext cx="2927927" cy="0"/>
          </a:xfrm>
          <a:prstGeom prst="line">
            <a:avLst/>
          </a:prstGeom>
          <a:ln w="19050">
            <a:solidFill>
              <a:srgbClr val="E2DDD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75606DD2-1525-4AEB-8A0C-22A20295B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370" y="1541749"/>
            <a:ext cx="5833023" cy="583302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3. BERT - Bidirectional Encoder Representations from Transformers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846384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Uses Transformer encoder only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Reads text bidirectionally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Pre-trained on masked language modeling (MLM) and next sentence prediction (NSP)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Suitable for classification </a:t>
            </a:r>
            <a:r>
              <a:rPr lang="en-US" sz="2400" b="1" dirty="0">
                <a:solidFill>
                  <a:srgbClr val="C55A11"/>
                </a:solidFill>
              </a:rPr>
              <a:t>only</a:t>
            </a:r>
            <a:r>
              <a:rPr lang="en-US" sz="2400" dirty="0"/>
              <a:t> after fine-tuning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5ECDE2-DF6A-441F-B685-FA243A6C3161}"/>
              </a:ext>
            </a:extLst>
          </p:cNvPr>
          <p:cNvSpPr/>
          <p:nvPr/>
        </p:nvSpPr>
        <p:spPr>
          <a:xfrm>
            <a:off x="677780" y="4708515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Pros: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State-of-the-art performance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Deep understanding of semantic context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B19A2A-F30B-4E2E-934D-55C27BE9CDFA}"/>
              </a:ext>
            </a:extLst>
          </p:cNvPr>
          <p:cNvSpPr/>
          <p:nvPr/>
        </p:nvSpPr>
        <p:spPr>
          <a:xfrm>
            <a:off x="6304546" y="4708515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Cons: 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- Requires significant computational power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- Results are harder to interpret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EB7C44-F33A-4190-BBF2-0B955B4D52DB}"/>
              </a:ext>
            </a:extLst>
          </p:cNvPr>
          <p:cNvCxnSpPr/>
          <p:nvPr/>
        </p:nvCxnSpPr>
        <p:spPr>
          <a:xfrm>
            <a:off x="6144125" y="4836852"/>
            <a:ext cx="0" cy="169706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3AB8D5B4-EDB9-4116-85FE-11AA7F74D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583" y="134604"/>
            <a:ext cx="2126044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74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A52770F6-ACE9-5118-39C6-88E55D770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29E77BC2-3B0C-1CAF-E62B-B1A711841A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3. BERT–base–uncased–MNLI 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5833F127-0322-D330-9722-040A365A3EE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889282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Based on vanilla BERT (also pre-trained on MLM and NSP)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Fine-tuned on Multi-Genre Natural Language Inference (MNLI)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Has classifier head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Suitable </a:t>
            </a:r>
            <a:r>
              <a:rPr lang="en-US" sz="2400" b="1" dirty="0">
                <a:solidFill>
                  <a:srgbClr val="548235"/>
                </a:solidFill>
              </a:rPr>
              <a:t>for zero-shot classification </a:t>
            </a:r>
            <a:r>
              <a:rPr lang="en-US" sz="2400" dirty="0"/>
              <a:t>tasks and classification fine-tuning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Packages: Transformers, Datasets, Torch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AF25335-C5C2-DCF6-B9C1-BE05AB2E4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583" y="134604"/>
            <a:ext cx="2126044" cy="5167312"/>
          </a:xfrm>
          <a:prstGeom prst="rect">
            <a:avLst/>
          </a:prstGeom>
        </p:spPr>
      </p:pic>
      <p:pic>
        <p:nvPicPr>
          <p:cNvPr id="2" name="Picture 14" descr="Old retro man hat clipart design illustration 9399813 PNG">
            <a:extLst>
              <a:ext uri="{FF2B5EF4-FFF2-40B4-BE49-F238E27FC236}">
                <a16:creationId xmlns:a16="http://schemas.microsoft.com/office/drawing/2014/main" id="{D41303EF-D9B5-C7A3-83B3-DED2F272E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32548">
            <a:off x="9481068" y="267631"/>
            <a:ext cx="1458730" cy="791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592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Results - Domain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2D8BC56A-830F-4060-8E36-98CB56B8D7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4359907"/>
              </p:ext>
            </p:extLst>
          </p:nvPr>
        </p:nvGraphicFramePr>
        <p:xfrm>
          <a:off x="838200" y="1825624"/>
          <a:ext cx="10515600" cy="3949532"/>
        </p:xfrm>
        <a:graphic>
          <a:graphicData uri="http://schemas.openxmlformats.org/drawingml/2006/table">
            <a:tbl>
              <a:tblPr rtl="1" firstRow="1" bandRow="1">
                <a:tableStyleId>{F5AB1C69-6EDB-4FF4-983F-18BD219EF322}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0530094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9609924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93103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36900364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87612531"/>
                    </a:ext>
                  </a:extLst>
                </a:gridCol>
              </a:tblGrid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F1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Recall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Precision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Accuracy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7429860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0.89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0.89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0.90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0.89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dirty="0" err="1">
                          <a:latin typeface="+mn-lt"/>
                        </a:rPr>
                        <a:t>XGBoost</a:t>
                      </a:r>
                      <a:r>
                        <a:rPr lang="en-US" sz="2800" dirty="0">
                          <a:latin typeface="+mn-lt"/>
                        </a:rPr>
                        <a:t> With TF-IDF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6522322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0.57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0.58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0.57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0.58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dirty="0">
                          <a:latin typeface="+mn-lt"/>
                        </a:rPr>
                        <a:t>LDA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6391158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0.92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0.9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0.92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0.91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kern="1200" dirty="0">
                          <a:effectLst/>
                          <a:latin typeface="+mn-lt"/>
                        </a:rPr>
                        <a:t>BERT 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2536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512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Results - Area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2D8BC56A-830F-4060-8E36-98CB56B8D7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8336036"/>
              </p:ext>
            </p:extLst>
          </p:nvPr>
        </p:nvGraphicFramePr>
        <p:xfrm>
          <a:off x="838200" y="1825624"/>
          <a:ext cx="10515600" cy="3949532"/>
        </p:xfrm>
        <a:graphic>
          <a:graphicData uri="http://schemas.openxmlformats.org/drawingml/2006/table">
            <a:tbl>
              <a:tblPr rtl="1" firstRow="1" bandRow="1">
                <a:tableStyleId>{F5AB1C69-6EDB-4FF4-983F-18BD219EF322}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0530094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9609924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93103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36900364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87612531"/>
                    </a:ext>
                  </a:extLst>
                </a:gridCol>
              </a:tblGrid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F1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Recall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Precision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Accuracy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7429860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0.80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0.80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0.81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0.80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dirty="0" err="1">
                          <a:latin typeface="+mn-lt"/>
                        </a:rPr>
                        <a:t>XGBoost</a:t>
                      </a:r>
                      <a:r>
                        <a:rPr lang="en-US" sz="2800" dirty="0">
                          <a:latin typeface="+mn-lt"/>
                        </a:rPr>
                        <a:t> With TF-IDF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6522322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0.38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0.4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0.39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0.4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dirty="0">
                          <a:latin typeface="+mn-lt"/>
                        </a:rPr>
                        <a:t>LDA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6391158"/>
                  </a:ext>
                </a:extLst>
              </a:tr>
              <a:tr h="987383"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0.81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0.81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0.82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2800" dirty="0">
                          <a:latin typeface="+mn-lt"/>
                        </a:rPr>
                        <a:t>0.82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2800" kern="1200" dirty="0">
                          <a:effectLst/>
                          <a:latin typeface="+mn-lt"/>
                        </a:rPr>
                        <a:t>BERT </a:t>
                      </a:r>
                      <a:endParaRPr lang="he-IL" sz="28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2536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2588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Conclusions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b="1" dirty="0"/>
              <a:t>BERT</a:t>
            </a:r>
            <a:r>
              <a:rPr lang="en-US" dirty="0"/>
              <a:t> achieves state-of-the-art results, but at high compute cost.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b="1" dirty="0" err="1"/>
              <a:t>XGBoost</a:t>
            </a:r>
            <a:r>
              <a:rPr lang="en-US" b="1" dirty="0"/>
              <a:t> + TF-IDF </a:t>
            </a:r>
            <a:r>
              <a:rPr lang="en-US" dirty="0"/>
              <a:t>offers a good balance: doesn’t require GPU, accurate, and explainable, but </a:t>
            </a:r>
            <a:r>
              <a:rPr lang="en-US"/>
              <a:t>training time is long.</a:t>
            </a:r>
            <a:endParaRPr lang="en-US" dirty="0"/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b="1" dirty="0"/>
              <a:t>LDA</a:t>
            </a:r>
            <a:r>
              <a:rPr lang="en-US" dirty="0"/>
              <a:t> is useful for interpretability and topic discovery, not for classification.</a:t>
            </a:r>
            <a:endParaRPr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62491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Limitations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Class imbalance across 143 Area labels; minority recall suffers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Abstract‑only input omits figures, citations, and full‑text context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Transformer models remain less interpretable than tree‑based models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4637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Future Work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Leverage hierarchical label structure via </a:t>
            </a:r>
            <a:r>
              <a:rPr lang="en-US" dirty="0" err="1"/>
              <a:t>HiBERT</a:t>
            </a:r>
            <a:r>
              <a:rPr lang="en-US" dirty="0"/>
              <a:t> 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Multiclass labeling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Integrate citation networks and author metadata for richer features</a:t>
            </a:r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5260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xfrm>
            <a:off x="838200" y="681037"/>
            <a:ext cx="10515600" cy="5326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115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Thank you!</a:t>
            </a:r>
            <a:br>
              <a:rPr lang="en-US" sz="115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</a:br>
            <a:r>
              <a:rPr lang="en-US" sz="115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Questions?</a:t>
            </a:r>
            <a:endParaRPr sz="11500"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33447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Problem Description and Motivation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defRPr sz="1800">
                <a:latin typeface="Calibri"/>
              </a:defRPr>
            </a:pPr>
            <a:r>
              <a:rPr lang="en-US" sz="2400" dirty="0"/>
              <a:t>Researchers reads a lot of papers for their research.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defRPr sz="1800">
                <a:latin typeface="Calibri"/>
              </a:defRPr>
            </a:pPr>
            <a:r>
              <a:rPr lang="en-US" sz="2400" dirty="0"/>
              <a:t>Explosion of published research: more than 4M new papers each year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defRPr sz="1800">
                <a:latin typeface="Calibri"/>
              </a:defRPr>
            </a:pPr>
            <a:r>
              <a:rPr lang="en-US" sz="2400" dirty="0"/>
              <a:t>Abstracts are primary gateway for discovery and indexing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defRPr sz="1800">
                <a:latin typeface="Calibri"/>
              </a:defRPr>
            </a:pPr>
            <a:r>
              <a:rPr lang="en-US" sz="2400" dirty="0"/>
              <a:t>Manual tagging is slow, costly, and inconsistent across venues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194373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Papers Structure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200" y="1524000"/>
            <a:ext cx="10515600" cy="5133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Scientific papers generally include: 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Title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Authors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b="1" dirty="0"/>
              <a:t>Abstract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Introduction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Methods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Results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dirty="0"/>
              <a:t>Conclusion.</a:t>
            </a:r>
          </a:p>
          <a:p>
            <a:pPr lvl="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We focus on the </a:t>
            </a:r>
            <a:r>
              <a:rPr lang="en-US" b="1" dirty="0"/>
              <a:t>abstract</a:t>
            </a:r>
            <a:r>
              <a:rPr lang="en-US" dirty="0"/>
              <a:t>, as it provides a concise summary of the paper's content and is often used for indexing and retrieval.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7CE46C-8203-4237-A65F-5401A1FBD2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40" r="10921"/>
          <a:stretch/>
        </p:blipFill>
        <p:spPr>
          <a:xfrm>
            <a:off x="6449924" y="833163"/>
            <a:ext cx="5299617" cy="385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33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Business Point Of View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199" y="1438382"/>
            <a:ext cx="10864065" cy="52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400" b="1" dirty="0"/>
              <a:t>The problem: </a:t>
            </a:r>
            <a:r>
              <a:rPr lang="en-US" sz="2400" dirty="0"/>
              <a:t>4M+ papers a year – manual abstract tagging is slow, costly, and inconsistent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400" b="1" dirty="0"/>
              <a:t>The need: </a:t>
            </a:r>
            <a:r>
              <a:rPr lang="en-US" sz="2400" dirty="0"/>
              <a:t>Automated domain and subdomain classification of papers (and even faster, abstracts)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400" b="1" dirty="0"/>
              <a:t>Customers: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100" dirty="0"/>
              <a:t>Digital libraries (IEEE, PubMed)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100" dirty="0"/>
              <a:t>Universities and repositories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100" dirty="0"/>
              <a:t>Academic publishers and editors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000" dirty="0"/>
              <a:t>Research teams and recommendation systems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sz="2400" b="1" dirty="0"/>
              <a:t>Contribution: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000" dirty="0"/>
              <a:t>Reduced manual effort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000" dirty="0"/>
              <a:t>Boost in retrieval accuracy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000" dirty="0"/>
              <a:t>Enabling large-scale content organization</a:t>
            </a:r>
            <a:endParaRPr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918454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Data Description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b="1" dirty="0"/>
              <a:t>Total Records: </a:t>
            </a:r>
            <a:r>
              <a:rPr lang="en-US" dirty="0"/>
              <a:t>46,985 scientific paper abstracts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b="1" dirty="0"/>
              <a:t>Features: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800" b="1" dirty="0"/>
              <a:t>Abstract: </a:t>
            </a:r>
            <a:r>
              <a:rPr lang="en-US" sz="2800" dirty="0"/>
              <a:t>Full abstract text of each paper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800" b="1" dirty="0"/>
              <a:t>Domain: </a:t>
            </a:r>
            <a:r>
              <a:rPr lang="en-US" sz="2800" dirty="0"/>
              <a:t>Broad research field (e.g., CS, Medical) – 7 distinct values.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800" b="1" dirty="0"/>
              <a:t>area: </a:t>
            </a:r>
            <a:r>
              <a:rPr lang="en-US" sz="2800" dirty="0"/>
              <a:t>Specific sub-field or topic - 143 distinct values (we used 130).</a:t>
            </a:r>
          </a:p>
        </p:txBody>
      </p:sp>
    </p:spTree>
    <p:extLst>
      <p:ext uri="{BB962C8B-B14F-4D97-AF65-F5344CB8AC3E}">
        <p14:creationId xmlns:p14="http://schemas.microsoft.com/office/powerpoint/2010/main" val="3671851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Our solutions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199" y="1825625"/>
            <a:ext cx="12083321" cy="6561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latin typeface="Calibri"/>
              </a:defRPr>
            </a:pPr>
            <a:r>
              <a:rPr lang="en-US" sz="2700" dirty="0"/>
              <a:t>Compare three paradigms on identical splits: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latin typeface="Calibri"/>
              </a:defRPr>
            </a:pPr>
            <a:r>
              <a:rPr lang="en-US" sz="2700" dirty="0"/>
              <a:t>1. </a:t>
            </a:r>
            <a:r>
              <a:rPr lang="en-US" sz="2700" b="1" dirty="0" err="1"/>
              <a:t>XGBoost</a:t>
            </a:r>
            <a:r>
              <a:rPr lang="en-US" sz="2700" dirty="0"/>
              <a:t> over sparse </a:t>
            </a:r>
            <a:r>
              <a:rPr lang="en-US" sz="2700" b="1" dirty="0"/>
              <a:t>TF‑IDF </a:t>
            </a:r>
            <a:r>
              <a:rPr lang="en-US" sz="2700" dirty="0"/>
              <a:t>vectors (fast, interpretable)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latin typeface="Calibri"/>
              </a:defRPr>
            </a:pPr>
            <a:r>
              <a:rPr lang="en-US" sz="2700" dirty="0"/>
              <a:t>2. Unsupervised </a:t>
            </a:r>
            <a:r>
              <a:rPr lang="en-US" sz="2700" b="1" dirty="0"/>
              <a:t>LDA</a:t>
            </a:r>
            <a:r>
              <a:rPr lang="en-US" sz="2700" dirty="0"/>
              <a:t> topics + classifier (explanatory)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latin typeface="Calibri"/>
              </a:defRPr>
            </a:pPr>
            <a:r>
              <a:rPr lang="en-US" sz="2700" dirty="0"/>
              <a:t>3. Fine‑tuned </a:t>
            </a:r>
            <a:r>
              <a:rPr lang="en-US" sz="2700" b="1" dirty="0"/>
              <a:t>BERT</a:t>
            </a:r>
            <a:r>
              <a:rPr lang="en-US" sz="2700" dirty="0"/>
              <a:t> encoder (state‑of‑the‑art performance)</a:t>
            </a:r>
          </a:p>
        </p:txBody>
      </p:sp>
    </p:spTree>
    <p:extLst>
      <p:ext uri="{BB962C8B-B14F-4D97-AF65-F5344CB8AC3E}">
        <p14:creationId xmlns:p14="http://schemas.microsoft.com/office/powerpoint/2010/main" val="2293129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3BAEA-77B4-0C2E-D8D9-890B1746F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Goals and Challenges:</a:t>
            </a:r>
            <a:endParaRPr lang="LID4096"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4BAD6-8277-ECF0-B852-77943BCCC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8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/>
              <a:t>Objectives: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Evaluate each model on domain and area classification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Analyze results, interpretability, and resource cost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None/>
            </a:pPr>
            <a:r>
              <a:rPr lang="en-US" dirty="0"/>
              <a:t>Challenge addressed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class imbalance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Interpretability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resource trade-off</a:t>
            </a:r>
          </a:p>
          <a:p>
            <a:pPr>
              <a:lnSpc>
                <a:spcPct val="150000"/>
              </a:lnSpc>
            </a:pP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889633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1.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+mn-lt"/>
              </a:rPr>
              <a:t>XGBoost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 With TF-IDF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200" y="1938639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b="1" dirty="0"/>
              <a:t>TF-IDF</a:t>
            </a:r>
            <a:r>
              <a:rPr lang="en-US" dirty="0"/>
              <a:t> Weights words by rarity across corpus to highlight key terms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b="1" dirty="0" err="1"/>
              <a:t>XGBoost</a:t>
            </a:r>
            <a:r>
              <a:rPr lang="en-US" b="1" dirty="0"/>
              <a:t> -</a:t>
            </a:r>
            <a:r>
              <a:rPr lang="en-US" dirty="0"/>
              <a:t> Boosted decision trees, sequentially minimizing.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Weight: We applied TF-IDF to all the unigrams and bigrams.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841157-99C6-4042-B5DA-FCF21CEB9319}"/>
              </a:ext>
            </a:extLst>
          </p:cNvPr>
          <p:cNvSpPr/>
          <p:nvPr/>
        </p:nvSpPr>
        <p:spPr>
          <a:xfrm>
            <a:off x="838200" y="4070301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>
            <a:defPPr>
              <a:defRPr lang="he-I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Pros: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Easy to deploy as a single pipeline 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No GPU needed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03D8B7-B639-469F-AE60-48AFE49A245E}"/>
              </a:ext>
            </a:extLst>
          </p:cNvPr>
          <p:cNvSpPr/>
          <p:nvPr/>
        </p:nvSpPr>
        <p:spPr>
          <a:xfrm>
            <a:off x="6112042" y="4070301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>
            <a:defPPr>
              <a:defRPr lang="he-I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Cons: 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FontTx/>
              <a:buChar char="-"/>
            </a:pPr>
            <a:r>
              <a:rPr lang="en-US" sz="2400" dirty="0"/>
              <a:t>Bag-of-words lacks deep semantic context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  <a:buFontTx/>
              <a:buChar char="-"/>
            </a:pPr>
            <a:r>
              <a:rPr lang="en-US" sz="2400" dirty="0"/>
              <a:t>Long model training - large TF-IDF + areas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6DC732-F628-4CE2-BA63-F7F05F1F3C8F}"/>
              </a:ext>
            </a:extLst>
          </p:cNvPr>
          <p:cNvCxnSpPr/>
          <p:nvPr/>
        </p:nvCxnSpPr>
        <p:spPr>
          <a:xfrm>
            <a:off x="5919537" y="4198638"/>
            <a:ext cx="0" cy="169706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173" name="Picture 5" descr="‪Term Frequency Inverse Document Frequency (TF-IDF) Explained - YouTube‬‏">
            <a:extLst>
              <a:ext uri="{FF2B5EF4-FFF2-40B4-BE49-F238E27FC236}">
                <a16:creationId xmlns:a16="http://schemas.microsoft.com/office/drawing/2014/main" id="{426156A1-D0BE-4EA4-AB0F-2B51E4B39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135" y="35638"/>
            <a:ext cx="3767833" cy="2109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4081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2. LDA - Latent Dirichlet allocation</a:t>
            </a:r>
            <a:endParaRPr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idx="1"/>
          </p:nvPr>
        </p:nvSpPr>
        <p:spPr>
          <a:xfrm>
            <a:off x="838200" y="140853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Probabilistic topic modeling technique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Assumes documents are mixtures of topics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Each topic is a distribution over words.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dirty="0"/>
              <a:t>We Used </a:t>
            </a:r>
            <a:r>
              <a:rPr lang="en-US" dirty="0" err="1"/>
              <a:t>Gensim</a:t>
            </a:r>
            <a:r>
              <a:rPr lang="en-US" dirty="0"/>
              <a:t> package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841157-99C6-4042-B5DA-FCF21CEB9319}"/>
              </a:ext>
            </a:extLst>
          </p:cNvPr>
          <p:cNvSpPr/>
          <p:nvPr/>
        </p:nvSpPr>
        <p:spPr>
          <a:xfrm>
            <a:off x="838200" y="4179124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Pros: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Provides interpretable topic structure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+ Good for exploratory analysis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03D8B7-B639-469F-AE60-48AFE49A245E}"/>
              </a:ext>
            </a:extLst>
          </p:cNvPr>
          <p:cNvSpPr/>
          <p:nvPr/>
        </p:nvSpPr>
        <p:spPr>
          <a:xfrm>
            <a:off x="6112042" y="4179124"/>
            <a:ext cx="6096000" cy="169706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Cons: 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- Requires tuning (e.g., number of topics)</a:t>
            </a: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800"/>
            </a:pPr>
            <a:r>
              <a:rPr lang="en-US" sz="2400" dirty="0"/>
              <a:t>- Less accurate for fine-grained classification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A6DC732-F628-4CE2-BA63-F7F05F1F3C8F}"/>
              </a:ext>
            </a:extLst>
          </p:cNvPr>
          <p:cNvCxnSpPr/>
          <p:nvPr/>
        </p:nvCxnSpPr>
        <p:spPr>
          <a:xfrm>
            <a:off x="5919537" y="4307461"/>
            <a:ext cx="0" cy="169706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51E37CC3-03FB-46A0-A62F-F1D5826C9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289" y="1942651"/>
            <a:ext cx="4730711" cy="167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80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25770</TotalTime>
  <Words>732</Words>
  <Application>Microsoft Office PowerPoint</Application>
  <PresentationFormat>Widescreen</PresentationFormat>
  <Paragraphs>146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Times New Roman</vt:lpstr>
      <vt:lpstr>Quattrocento Sans</vt:lpstr>
      <vt:lpstr>Calibri Light</vt:lpstr>
      <vt:lpstr>Calibri</vt:lpstr>
      <vt:lpstr>Arial</vt:lpstr>
      <vt:lpstr>Office Theme</vt:lpstr>
      <vt:lpstr>Nitzan Ofer 209706803 Danielle Eldor 324955145 Shir Bernstein 318155207</vt:lpstr>
      <vt:lpstr>Problem Description and Motivation</vt:lpstr>
      <vt:lpstr>Papers Structure</vt:lpstr>
      <vt:lpstr>Business Point Of View</vt:lpstr>
      <vt:lpstr>Data Description</vt:lpstr>
      <vt:lpstr>Our solutions</vt:lpstr>
      <vt:lpstr>Goals and Challenges:</vt:lpstr>
      <vt:lpstr>1. XGBoost With TF-IDF</vt:lpstr>
      <vt:lpstr>2. LDA - Latent Dirichlet allocation</vt:lpstr>
      <vt:lpstr>3. BERT - Bidirectional Encoder Representations from Transformers</vt:lpstr>
      <vt:lpstr>3. BERT–base–uncased–MNLI </vt:lpstr>
      <vt:lpstr>Results - Domain</vt:lpstr>
      <vt:lpstr>Results - Area</vt:lpstr>
      <vt:lpstr>Conclusions</vt:lpstr>
      <vt:lpstr>Limitations</vt:lpstr>
      <vt:lpstr>Future Work</vt:lpstr>
      <vt:lpstr>Thank you!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Adi Maman 209104694 Danielle Eldor 324955145 Amit Avitan 211425426 Roi Garber Shir Bernstein</dc:title>
  <dc:creator>user</dc:creator>
  <cp:lastModifiedBy>user</cp:lastModifiedBy>
  <cp:revision>121</cp:revision>
  <dcterms:created xsi:type="dcterms:W3CDTF">2025-05-04T13:21:12Z</dcterms:created>
  <dcterms:modified xsi:type="dcterms:W3CDTF">2025-06-29T10:16:35Z</dcterms:modified>
</cp:coreProperties>
</file>